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3"/>
    <p:sldId id="256" r:id="rId4"/>
    <p:sldId id="257" r:id="rId5"/>
    <p:sldId id="258" r:id="rId6"/>
    <p:sldId id="259" r:id="rId7"/>
    <p:sldId id="262" r:id="rId8"/>
    <p:sldId id="271" r:id="rId9"/>
    <p:sldId id="310" r:id="rId10"/>
    <p:sldId id="292" r:id="rId11"/>
    <p:sldId id="290" r:id="rId12"/>
    <p:sldId id="314" r:id="rId13"/>
    <p:sldId id="303" r:id="rId14"/>
    <p:sldId id="288" r:id="rId15"/>
    <p:sldId id="295" r:id="rId16"/>
    <p:sldId id="304" r:id="rId17"/>
    <p:sldId id="307" r:id="rId18"/>
    <p:sldId id="291" r:id="rId19"/>
    <p:sldId id="287" r:id="rId20"/>
    <p:sldId id="289" r:id="rId21"/>
    <p:sldId id="308" r:id="rId22"/>
    <p:sldId id="297" r:id="rId23"/>
    <p:sldId id="301" r:id="rId24"/>
    <p:sldId id="294" r:id="rId25"/>
    <p:sldId id="266" r:id="rId26"/>
    <p:sldId id="268" r:id="rId27"/>
    <p:sldId id="276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9568C-B63D-4568-A590-C3EBB31D8C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F9E48-722C-44F2-903F-8071CDDC2A96}">
      <dgm:prSet custT="1"/>
      <dgm:spPr/>
      <dgm:t>
        <a:bodyPr/>
        <a:lstStyle/>
        <a:p>
          <a:r>
            <a:rPr lang="zh-CN" altLang="en-US" sz="3600" b="1" i="0" dirty="0" smtClean="0">
              <a:solidFill>
                <a:srgbClr val="7030A0"/>
              </a:solidFill>
            </a:rPr>
            <a:t>项目概述（项目背景）</a:t>
          </a:r>
          <a:endParaRPr lang="en-US" sz="3600" b="1" dirty="0">
            <a:solidFill>
              <a:srgbClr val="7030A0"/>
            </a:solidFill>
          </a:endParaRPr>
        </a:p>
      </dgm:t>
    </dgm:pt>
    <dgm:pt modelId="{25F034C8-512F-407A-8011-4E49C84E7504}" cxnId="{C5333796-9B90-4061-ABE1-B5612E00F17D}" type="par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ACE0C209-70A5-4AA4-81DE-B72BD603FE0A}" cxnId="{C5333796-9B90-4061-ABE1-B5612E00F17D}" type="sibTrans">
      <dgm:prSet/>
      <dgm:spPr/>
      <dgm:t>
        <a:bodyPr/>
        <a:lstStyle/>
        <a:p>
          <a:endParaRPr lang="en-US" sz="3600" b="1">
            <a:solidFill>
              <a:srgbClr val="7030A0"/>
            </a:solidFill>
          </a:endParaRPr>
        </a:p>
      </dgm:t>
    </dgm:pt>
    <dgm:pt modelId="{7FBBAB32-35F3-46E1-821C-A0EA844738D0}" type="pres">
      <dgm:prSet presAssocID="{B979568C-B63D-4568-A590-C3EBB31D8C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A61AEF-7924-4245-92EC-5B64FA97A33C}" type="pres">
      <dgm:prSet presAssocID="{A8CF9E48-722C-44F2-903F-8071CDDC2A96}" presName="parentText" presStyleLbl="node1" presStyleIdx="0" presStyleCnt="1" custLinFactNeighborX="-499" custLinFactNeighborY="920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469DBA-F7C9-4100-B7A5-B89707B9B6C4}" type="presOf" srcId="{B979568C-B63D-4568-A590-C3EBB31D8CC8}" destId="{7FBBAB32-35F3-46E1-821C-A0EA844738D0}" srcOrd="0" destOrd="0" presId="urn:microsoft.com/office/officeart/2005/8/layout/vList2"/>
    <dgm:cxn modelId="{C5333796-9B90-4061-ABE1-B5612E00F17D}" srcId="{B979568C-B63D-4568-A590-C3EBB31D8CC8}" destId="{A8CF9E48-722C-44F2-903F-8071CDDC2A96}" srcOrd="0" destOrd="0" parTransId="{25F034C8-512F-407A-8011-4E49C84E7504}" sibTransId="{ACE0C209-70A5-4AA4-81DE-B72BD603FE0A}"/>
    <dgm:cxn modelId="{524114D3-B59C-427D-9EEB-E3C35AFE1110}" type="presOf" srcId="{A8CF9E48-722C-44F2-903F-8071CDDC2A96}" destId="{FAA61AEF-7924-4245-92EC-5B64FA97A33C}" srcOrd="0" destOrd="0" presId="urn:microsoft.com/office/officeart/2005/8/layout/vList2"/>
    <dgm:cxn modelId="{5D5F9E8B-832F-49A5-AD87-BE991C678CB3}" type="presParOf" srcId="{7FBBAB32-35F3-46E1-821C-A0EA844738D0}" destId="{FAA61AEF-7924-4245-92EC-5B64FA97A33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61AEF-7924-4245-92EC-5B64FA97A33C}">
      <dsp:nvSpPr>
        <dsp:cNvPr id="0" name=""/>
        <dsp:cNvSpPr/>
      </dsp:nvSpPr>
      <dsp:spPr>
        <a:xfrm>
          <a:off x="0" y="774"/>
          <a:ext cx="9603273" cy="55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i="0" kern="1200" dirty="0" smtClean="0">
              <a:solidFill>
                <a:srgbClr val="7030A0"/>
              </a:solidFill>
            </a:rPr>
            <a:t>项目概述（项目背景）</a:t>
          </a:r>
          <a:endParaRPr lang="en-US" sz="3600" b="1" kern="1200" dirty="0">
            <a:solidFill>
              <a:srgbClr val="7030A0"/>
            </a:solidFill>
          </a:endParaRPr>
        </a:p>
      </dsp:txBody>
      <dsp:txXfrm>
        <a:off x="27321" y="28095"/>
        <a:ext cx="9548631" cy="505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”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“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项目团队介绍</a:t>
            </a:r>
            <a:endParaRPr lang="en-US" dirty="0"/>
          </a:p>
          <a:p>
            <a:r>
              <a:rPr lang="zh-CN" altLang="en-US" dirty="0" smtClean="0"/>
              <a:t>项目概述</a:t>
            </a:r>
            <a:endParaRPr lang="en-US" dirty="0"/>
          </a:p>
          <a:p>
            <a:r>
              <a:rPr lang="zh-CN" altLang="en-US" dirty="0" smtClean="0"/>
              <a:t>项目实现技术</a:t>
            </a:r>
            <a:endParaRPr lang="en-US" dirty="0"/>
          </a:p>
          <a:p>
            <a:r>
              <a:rPr lang="zh-CN" altLang="en-US" dirty="0" smtClean="0"/>
              <a:t>挑战和解决方案</a:t>
            </a:r>
            <a:endParaRPr lang="en-US" dirty="0"/>
          </a:p>
          <a:p>
            <a:r>
              <a:rPr lang="zh-CN" altLang="en-US" dirty="0" smtClean="0"/>
              <a:t>项目未来愿景</a:t>
            </a:r>
            <a:endParaRPr lang="en-US" dirty="0"/>
          </a:p>
          <a:p>
            <a:r>
              <a:rPr lang="zh-CN" altLang="en-US" dirty="0" smtClean="0"/>
              <a:t>项目开发学习成果</a:t>
            </a:r>
            <a:endParaRPr lang="en-US" dirty="0"/>
          </a:p>
          <a:p>
            <a:r>
              <a:rPr lang="zh-CN" altLang="en-US" dirty="0" smtClean="0"/>
              <a:t>问题与回答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77"/>
            <a:ext cx="1711544" cy="1335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268" y="612988"/>
            <a:ext cx="8761413" cy="706964"/>
          </a:xfrm>
        </p:spPr>
        <p:txBody>
          <a:bodyPr/>
          <a:p>
            <a:r>
              <a:rPr lang="zh-CN" altLang="en-US"/>
              <a:t>首页</a:t>
            </a:r>
            <a:endParaRPr lang="zh-CN" altLang="en-US"/>
          </a:p>
        </p:txBody>
      </p:sp>
      <p:pic>
        <p:nvPicPr>
          <p:cNvPr id="6" name="图片 5" descr="`%4][5G_F2UJ}9YPCFHK9J9"/>
          <p:cNvPicPr>
            <a:picLocks noChangeAspect="1"/>
          </p:cNvPicPr>
          <p:nvPr/>
        </p:nvPicPr>
        <p:blipFill>
          <a:blip r:embed="rId1"/>
          <a:srcRect l="6080" t="3326" r="9613" b="3853"/>
          <a:stretch>
            <a:fillRect/>
          </a:stretch>
        </p:blipFill>
        <p:spPr>
          <a:xfrm>
            <a:off x="2073910" y="838835"/>
            <a:ext cx="8735060" cy="5387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0{76GIKCTL8E@1{)(YZX7O"/>
          <p:cNvPicPr>
            <a:picLocks noChangeAspect="1"/>
          </p:cNvPicPr>
          <p:nvPr/>
        </p:nvPicPr>
        <p:blipFill>
          <a:blip r:embed="rId1"/>
          <a:srcRect l="7539" t="8869" r="7353" b="1694"/>
          <a:stretch>
            <a:fillRect/>
          </a:stretch>
        </p:blipFill>
        <p:spPr>
          <a:xfrm>
            <a:off x="2645410" y="2456815"/>
            <a:ext cx="6394450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卖方首页</a:t>
            </a:r>
            <a:endParaRPr lang="zh-CN" altLang="en-US"/>
          </a:p>
        </p:txBody>
      </p:sp>
      <p:pic>
        <p:nvPicPr>
          <p:cNvPr id="3" name="图片 2" descr="37}ZS[K56HBK}~Q4~~5QDDM"/>
          <p:cNvPicPr>
            <a:picLocks noChangeAspect="1"/>
          </p:cNvPicPr>
          <p:nvPr/>
        </p:nvPicPr>
        <p:blipFill>
          <a:blip r:embed="rId1"/>
          <a:srcRect l="8028" t="9226" r="10589" b="4701"/>
          <a:stretch>
            <a:fillRect/>
          </a:stretch>
        </p:blipFill>
        <p:spPr>
          <a:xfrm>
            <a:off x="1913255" y="1702435"/>
            <a:ext cx="7311390" cy="4700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7608" y="751418"/>
            <a:ext cx="8761413" cy="706964"/>
          </a:xfrm>
        </p:spPr>
        <p:txBody>
          <a:bodyPr/>
          <a:p>
            <a:r>
              <a:rPr lang="zh-CN" altLang="en-US"/>
              <a:t>卖家操作页面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8595" y="751205"/>
            <a:ext cx="6360795" cy="52660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新车出售</a:t>
            </a:r>
            <a:endParaRPr lang="zh-CN" altLang="en-US"/>
          </a:p>
        </p:txBody>
      </p:sp>
      <p:pic>
        <p:nvPicPr>
          <p:cNvPr id="4" name="图片 3" descr="}35]`UUNWJ}MS2EEG{OIP54"/>
          <p:cNvPicPr>
            <a:picLocks noChangeAspect="1"/>
          </p:cNvPicPr>
          <p:nvPr/>
        </p:nvPicPr>
        <p:blipFill>
          <a:blip r:embed="rId1"/>
          <a:srcRect l="10442" t="13991" r="8526" b="1087"/>
          <a:stretch>
            <a:fillRect/>
          </a:stretch>
        </p:blipFill>
        <p:spPr>
          <a:xfrm>
            <a:off x="1522095" y="1885950"/>
            <a:ext cx="7648575" cy="43192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329I57{0_W@}P_]OH_8C~MJ"/>
          <p:cNvPicPr>
            <a:picLocks noChangeAspect="1"/>
          </p:cNvPicPr>
          <p:nvPr/>
        </p:nvPicPr>
        <p:blipFill>
          <a:blip r:embed="rId1"/>
          <a:srcRect l="23756" t="8958" r="25442" b="1559"/>
          <a:stretch>
            <a:fillRect/>
          </a:stretch>
        </p:blipFill>
        <p:spPr>
          <a:xfrm>
            <a:off x="1874520" y="1413510"/>
            <a:ext cx="6776085" cy="49295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62225" y="1033780"/>
            <a:ext cx="4751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实现</a:t>
            </a:r>
            <a:r>
              <a:rPr lang="en-US" altLang="zh-CN" b="1">
                <a:solidFill>
                  <a:schemeClr val="bg1"/>
                </a:solidFill>
              </a:rPr>
              <a:t>web</a:t>
            </a:r>
            <a:r>
              <a:rPr lang="zh-CN" altLang="en-US" b="1">
                <a:solidFill>
                  <a:schemeClr val="bg1"/>
                </a:solidFill>
              </a:rPr>
              <a:t>服务 调用百度地图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endParaRPr lang="zh-CN" altLang="en-US"/>
          </a:p>
        </p:txBody>
      </p:sp>
      <p:pic>
        <p:nvPicPr>
          <p:cNvPr id="3" name="图片 2" descr="GIOADC4_YPN`)(YOQL7QLZ2"/>
          <p:cNvPicPr>
            <a:picLocks noChangeAspect="1"/>
          </p:cNvPicPr>
          <p:nvPr/>
        </p:nvPicPr>
        <p:blipFill>
          <a:blip r:embed="rId1"/>
          <a:srcRect l="32657" t="14557" r="966" b="7271"/>
          <a:stretch>
            <a:fillRect/>
          </a:stretch>
        </p:blipFill>
        <p:spPr>
          <a:xfrm>
            <a:off x="3258820" y="2869565"/>
            <a:ext cx="5674995" cy="32429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 descr="(]$_]K7_WTOIS]A70CTB$WH"/>
          <p:cNvPicPr>
            <a:picLocks noChangeAspect="1"/>
          </p:cNvPicPr>
          <p:nvPr>
            <p:ph idx="1"/>
          </p:nvPr>
        </p:nvPicPr>
        <p:blipFill>
          <a:blip r:embed="rId1"/>
          <a:srcRect l="291" t="8087" r="2675" b="9067"/>
          <a:stretch>
            <a:fillRect/>
          </a:stretch>
        </p:blipFill>
        <p:spPr>
          <a:xfrm>
            <a:off x="2383790" y="2869565"/>
            <a:ext cx="7209790" cy="32200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748" y="369783"/>
            <a:ext cx="8761413" cy="706964"/>
          </a:xfrm>
        </p:spPr>
        <p:txBody>
          <a:bodyPr/>
          <a:p>
            <a:r>
              <a:rPr lang="zh-CN" altLang="en-US" sz="2800"/>
              <a:t>新车买卖</a:t>
            </a:r>
            <a:endParaRPr lang="zh-CN" altLang="en-US" sz="2800"/>
          </a:p>
        </p:txBody>
      </p:sp>
      <p:pic>
        <p:nvPicPr>
          <p:cNvPr id="6" name="图片 5" descr="%4CD@QQMM%2M891CB)F2~IH"/>
          <p:cNvPicPr>
            <a:picLocks noChangeAspect="1"/>
          </p:cNvPicPr>
          <p:nvPr/>
        </p:nvPicPr>
        <p:blipFill>
          <a:blip r:embed="rId1"/>
          <a:srcRect l="-106540" t="161090" r="138373" b="-86726"/>
          <a:stretch>
            <a:fillRect/>
          </a:stretch>
        </p:blipFill>
        <p:spPr>
          <a:xfrm>
            <a:off x="1395095" y="7628255"/>
            <a:ext cx="5645785" cy="1144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95" y="534670"/>
            <a:ext cx="9650095" cy="57105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928" y="515833"/>
            <a:ext cx="8761413" cy="706964"/>
          </a:xfrm>
        </p:spPr>
        <p:txBody>
          <a:bodyPr/>
          <a:p>
            <a:r>
              <a:rPr lang="zh-CN" altLang="en-US"/>
              <a:t>二手车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0" y="515620"/>
            <a:ext cx="9613265" cy="59620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115" y="595418"/>
            <a:ext cx="8825658" cy="2677648"/>
          </a:xfrm>
        </p:spPr>
        <p:txBody>
          <a:bodyPr/>
          <a:lstStyle/>
          <a:p>
            <a:pPr algn="ctr"/>
            <a:r>
              <a:rPr lang="zh-CN" altLang="en-US" dirty="0" smtClean="0"/>
              <a:t>项目命题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9755" y="3542305"/>
            <a:ext cx="8825658" cy="86142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dirty="0"/>
              <a:t>老司机豪车</a:t>
            </a:r>
            <a:endParaRPr lang="zh-CN" alt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2788" y="595376"/>
            <a:ext cx="2105440" cy="16429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053" y="654263"/>
            <a:ext cx="8761413" cy="706964"/>
          </a:xfrm>
        </p:spPr>
        <p:txBody>
          <a:bodyPr/>
          <a:p>
            <a:r>
              <a:rPr lang="zh-CN" altLang="en-US"/>
              <a:t>二手车条件筛选</a:t>
            </a:r>
            <a:endParaRPr lang="zh-CN" altLang="en-US"/>
          </a:p>
        </p:txBody>
      </p:sp>
      <p:pic>
        <p:nvPicPr>
          <p:cNvPr id="3" name="图片 2" descr="GOE{S575Q7_XC22}0{L8ERY"/>
          <p:cNvPicPr>
            <a:picLocks noChangeAspect="1"/>
          </p:cNvPicPr>
          <p:nvPr/>
        </p:nvPicPr>
        <p:blipFill>
          <a:blip r:embed="rId1"/>
          <a:srcRect l="6963" t="3189" r="7327" b="1263"/>
          <a:stretch>
            <a:fillRect/>
          </a:stretch>
        </p:blipFill>
        <p:spPr>
          <a:xfrm>
            <a:off x="252095" y="1504315"/>
            <a:ext cx="11687810" cy="48031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租车页面</a:t>
            </a:r>
            <a:endParaRPr lang="zh-CN" altLang="en-US"/>
          </a:p>
        </p:txBody>
      </p:sp>
      <p:pic>
        <p:nvPicPr>
          <p:cNvPr id="4" name="图片 3" descr="5DKI`AS`DFQS6FQJMHBWAZU"/>
          <p:cNvPicPr>
            <a:picLocks noChangeAspect="1"/>
          </p:cNvPicPr>
          <p:nvPr/>
        </p:nvPicPr>
        <p:blipFill>
          <a:blip r:embed="rId1"/>
          <a:srcRect r="1803" b="2809"/>
          <a:stretch>
            <a:fillRect/>
          </a:stretch>
        </p:blipFill>
        <p:spPr>
          <a:xfrm>
            <a:off x="564515" y="1817370"/>
            <a:ext cx="9622790" cy="4464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WOEK52@S7G6KER0Q~PF()1"/>
          <p:cNvPicPr>
            <a:picLocks noChangeAspect="1"/>
          </p:cNvPicPr>
          <p:nvPr/>
        </p:nvPicPr>
        <p:blipFill>
          <a:blip r:embed="rId1"/>
          <a:srcRect r="6221" b="27587"/>
          <a:stretch>
            <a:fillRect/>
          </a:stretch>
        </p:blipFill>
        <p:spPr>
          <a:xfrm>
            <a:off x="776605" y="1550670"/>
            <a:ext cx="10282555" cy="42786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5240" y="880745"/>
            <a:ext cx="5344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条件筛选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车辆详情</a:t>
            </a:r>
            <a:endParaRPr lang="zh-CN" altLang="en-US"/>
          </a:p>
        </p:txBody>
      </p:sp>
      <p:pic>
        <p:nvPicPr>
          <p:cNvPr id="4" name="图片 3" descr="}$AT8SRG`ZY}`D%GDRIR%WU"/>
          <p:cNvPicPr>
            <a:picLocks noChangeAspect="1"/>
          </p:cNvPicPr>
          <p:nvPr/>
        </p:nvPicPr>
        <p:blipFill>
          <a:blip r:embed="rId1"/>
          <a:srcRect l="7905" t="24871" r="22222" b="13811"/>
          <a:stretch>
            <a:fillRect/>
          </a:stretch>
        </p:blipFill>
        <p:spPr>
          <a:xfrm>
            <a:off x="1245235" y="1907540"/>
            <a:ext cx="9243060" cy="43700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65" y="702365"/>
            <a:ext cx="10972799" cy="1179444"/>
          </a:xfrm>
        </p:spPr>
        <p:txBody>
          <a:bodyPr/>
          <a:lstStyle/>
          <a:p>
            <a:r>
              <a:rPr lang="zh-CN" altLang="en-US" b="1" dirty="0" smtClean="0"/>
              <a:t>项目开发学习成果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项目开发和演示过程中学习到的东西</a:t>
            </a:r>
            <a:endParaRPr lang="en-US" altLang="en-US" dirty="0" smtClean="0"/>
          </a:p>
          <a:p>
            <a:r>
              <a:rPr lang="en-US" sz="2800" dirty="0" smtClean="0"/>
              <a:t>webservice</a:t>
            </a:r>
            <a:r>
              <a:rPr lang="zh-CN" altLang="en-US" sz="2800" dirty="0" smtClean="0"/>
              <a:t>调用百度地图</a:t>
            </a:r>
            <a:endParaRPr lang="zh-CN" altLang="en-US" sz="2800" dirty="0" smtClean="0"/>
          </a:p>
          <a:p>
            <a:r>
              <a:rPr lang="zh-CN" altLang="en-US" sz="2800" dirty="0" smtClean="0"/>
              <a:t>对</a:t>
            </a:r>
            <a:r>
              <a:rPr lang="en-US" altLang="zh-CN" sz="2800" dirty="0" smtClean="0"/>
              <a:t>web</a:t>
            </a:r>
            <a:r>
              <a:rPr lang="zh-CN" altLang="en-US" sz="2800" dirty="0" smtClean="0"/>
              <a:t>服务有了更深的理解</a:t>
            </a:r>
            <a:endParaRPr lang="zh-CN" altLang="en-US" sz="2800" dirty="0" smtClean="0"/>
          </a:p>
          <a:p>
            <a:r>
              <a:rPr lang="zh-CN" altLang="en-US" sz="2800" dirty="0" smtClean="0"/>
              <a:t>熟练掌握对</a:t>
            </a:r>
            <a:r>
              <a:rPr lang="en-US" altLang="zh-CN" sz="2800" dirty="0" smtClean="0"/>
              <a:t>eclipse</a:t>
            </a:r>
            <a:r>
              <a:rPr lang="zh-CN" altLang="en-US" sz="2800" dirty="0" smtClean="0"/>
              <a:t>的应用</a:t>
            </a:r>
            <a:endParaRPr lang="zh-CN" altLang="en-US" sz="2800" dirty="0" smtClean="0"/>
          </a:p>
          <a:p>
            <a:r>
              <a:rPr lang="zh-CN" altLang="en-US" sz="2800" dirty="0" smtClean="0"/>
              <a:t>对</a:t>
            </a:r>
            <a:r>
              <a:rPr lang="en-US" altLang="zh-CN" sz="2800" dirty="0" smtClean="0"/>
              <a:t>spring</a:t>
            </a:r>
            <a:r>
              <a:rPr lang="zh-CN" altLang="en-US" sz="2800" dirty="0" smtClean="0"/>
              <a:t>框架有了更深的理解</a:t>
            </a:r>
            <a:endParaRPr lang="zh-CN" altLang="en-US" sz="2800" dirty="0" smtClean="0"/>
          </a:p>
          <a:p>
            <a:r>
              <a:rPr lang="zh-CN" altLang="en-US" sz="2800" dirty="0" smtClean="0"/>
              <a:t>对数据库的连接，引用等等</a:t>
            </a:r>
            <a:endParaRPr lang="zh-CN" altLang="en-US" sz="2800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项目未来愿景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对地图定位未能实现，将来将在地图定位等方面进行完善。</a:t>
            </a:r>
            <a:endParaRPr lang="zh-CN" altLang="en-US" sz="2800" dirty="0"/>
          </a:p>
          <a:p>
            <a:r>
              <a:rPr lang="zh-CN" altLang="en-US" sz="2800" dirty="0"/>
              <a:t>买家与卖家的界面不够精致，将对卖家与买家部分功能加以完善。</a:t>
            </a:r>
            <a:endParaRPr lang="zh-CN" altLang="en-US" sz="2800" dirty="0"/>
          </a:p>
          <a:p>
            <a:r>
              <a:rPr lang="zh-CN" altLang="en-US" sz="2800" dirty="0"/>
              <a:t>加强对项目的推广，以便更多的人认识到我们的项目。</a:t>
            </a:r>
            <a:endParaRPr lang="zh-CN" altLang="en-US" sz="2800" dirty="0"/>
          </a:p>
          <a:p>
            <a:r>
              <a:rPr lang="zh-CN" altLang="en-US" sz="2800" dirty="0"/>
              <a:t>加入购物车系统，使用户更加方便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Question and answ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09" y="2663557"/>
            <a:ext cx="4055671" cy="31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se1.mm.bing.net/th?&amp;id=OIP.Mbf4a764f97c71b4d0ecca6bc861bcb50H0&amp;w=181&amp;h=292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5" y="2663557"/>
            <a:ext cx="17240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tse1.mm.bing.net/th?&amp;id=OIP.M84b708281016e7ed324a2bdb1a41454co0&amp;w=300&amp;h=225&amp;c=0&amp;pid=1.9&amp;rs=0&amp;p=0&amp;r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89" y="315945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tse1.mm.bing.net/th?&amp;id=OIP.M9d1bf3a50d020ff23000dcdf6435d812o0&amp;w=300&amp;h=192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508" y="2729855"/>
            <a:ext cx="4926304" cy="31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3107169" cy="104923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开发团队</a:t>
            </a:r>
            <a:endParaRPr lang="en-US" dirty="0"/>
          </a:p>
        </p:txBody>
      </p:sp>
      <p:pic>
        <p:nvPicPr>
          <p:cNvPr id="1028" name="Picture 4" descr="http://tse1.mm.bing.net/th?&amp;id=OIP.M8b3a39774d84d14322b81d0f00ff04a2o0&amp;w=300&amp;h=150&amp;c=0&amp;pid=1.9&amp;rs=0&amp;p=0&amp;r=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97" y="614761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403" y="2494790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3" y="4396127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tse1.mm.bing.net/th?&amp;id=OIP.Ma4b38bdab2e53b6e5162fc090fa537d2o0&amp;w=299&amp;h=143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82" y="4395980"/>
            <a:ext cx="28384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41561" y="2494791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组长：康策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05271" y="4512332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组员：张福虔，梁雨晨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27683" y="4395981"/>
            <a:ext cx="2700996" cy="1362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组员：张玉冰，张志强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154955" y="1135823"/>
          <a:ext cx="9603274" cy="56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4163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	</a:t>
            </a:r>
            <a:r>
              <a:rPr lang="zh-CN" altLang="en-US" sz="2800" dirty="0"/>
              <a:t>随着人们生活水平的提高，人门对于汽车的要求也越来越高，以此我们小组决定做一款关于高档汽车的网站。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近年来人们对于二手车的需求也渐渐升高，所以二手车的市场也渐渐增多。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近几年不少人会选择网购，所以汽车网站的需求也越来越大。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项目实现技术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HTML-5/CSS/ Java Script</a:t>
            </a:r>
            <a:endParaRPr lang="en-US" sz="2800" dirty="0" smtClean="0"/>
          </a:p>
          <a:p>
            <a:r>
              <a:rPr lang="en-US" sz="2800" dirty="0" smtClean="0"/>
              <a:t>jsp</a:t>
            </a:r>
            <a:endParaRPr lang="en-US" sz="2800" dirty="0" smtClean="0"/>
          </a:p>
          <a:p>
            <a:r>
              <a:rPr lang="en-US" sz="2800" dirty="0" smtClean="0"/>
              <a:t>spring</a:t>
            </a:r>
            <a:endParaRPr lang="en-US" sz="2800" dirty="0" smtClean="0"/>
          </a:p>
          <a:p>
            <a:r>
              <a:rPr lang="en-US" sz="2800" dirty="0" smtClean="0"/>
              <a:t>hibernate</a:t>
            </a:r>
            <a:endParaRPr lang="en-US" sz="2800" dirty="0" smtClean="0"/>
          </a:p>
          <a:p>
            <a:r>
              <a:rPr lang="en-US" sz="2800" dirty="0"/>
              <a:t>webservice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685324" cy="706964"/>
          </a:xfrm>
        </p:spPr>
        <p:txBody>
          <a:bodyPr/>
          <a:lstStyle/>
          <a:p>
            <a:r>
              <a:rPr lang="zh-CN" altLang="en-US" b="1" dirty="0" smtClean="0"/>
              <a:t>开发遇到的问题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webservice</a:t>
            </a:r>
            <a:r>
              <a:rPr lang="zh-CN" altLang="en-US" sz="2800" dirty="0" smtClean="0"/>
              <a:t>调用百度地图</a:t>
            </a:r>
            <a:endParaRPr lang="zh-CN" altLang="en-US" sz="2800" dirty="0" smtClean="0"/>
          </a:p>
          <a:p>
            <a:r>
              <a:rPr lang="en-US" altLang="zh-CN" sz="2800" dirty="0" smtClean="0"/>
              <a:t>js</a:t>
            </a:r>
            <a:r>
              <a:rPr lang="zh-CN" altLang="en-US" sz="2800" dirty="0" smtClean="0"/>
              <a:t>区间查询</a:t>
            </a:r>
            <a:endParaRPr lang="zh-CN" altLang="en-US" sz="2800" dirty="0" smtClean="0"/>
          </a:p>
          <a:p>
            <a:r>
              <a:rPr lang="en-US" altLang="zh-CN" sz="2800" dirty="0" smtClean="0"/>
              <a:t>spring</a:t>
            </a:r>
            <a:r>
              <a:rPr lang="zh-CN" altLang="en-US" sz="2800" dirty="0" smtClean="0"/>
              <a:t>框架的运用</a:t>
            </a:r>
            <a:endParaRPr lang="zh-CN" altLang="en-US" sz="2800" dirty="0" smtClean="0"/>
          </a:p>
          <a:p>
            <a:r>
              <a:rPr lang="zh-CN" altLang="en-US" sz="2800" dirty="0" smtClean="0"/>
              <a:t>数据库的连接、调用等问题</a:t>
            </a:r>
            <a:endParaRPr lang="zh-CN" altLang="en-US" sz="28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主要功能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sz="2800" dirty="0" smtClean="0"/>
              <a:t>项目核心功能：</a:t>
            </a:r>
            <a:endParaRPr lang="zh-CN" altLang="en-US" sz="2800" dirty="0" smtClean="0"/>
          </a:p>
          <a:p>
            <a:r>
              <a:rPr lang="zh-CN" altLang="en-US" sz="2800" dirty="0"/>
              <a:t>二手车买卖</a:t>
            </a:r>
            <a:endParaRPr lang="zh-CN" altLang="en-US" sz="2800" dirty="0"/>
          </a:p>
          <a:p>
            <a:r>
              <a:rPr lang="zh-CN" altLang="en-US" sz="2800" dirty="0"/>
              <a:t>新车买卖</a:t>
            </a:r>
            <a:endParaRPr lang="zh-CN" altLang="en-US" sz="2800" dirty="0"/>
          </a:p>
          <a:p>
            <a:r>
              <a:rPr lang="zh-CN" altLang="en-US" sz="2800" dirty="0"/>
              <a:t>登录注册</a:t>
            </a:r>
            <a:endParaRPr lang="zh-CN" altLang="en-US" sz="2800" dirty="0"/>
          </a:p>
          <a:p>
            <a:r>
              <a:rPr lang="zh-CN" altLang="en-US" sz="2800" dirty="0"/>
              <a:t>地图查看</a:t>
            </a:r>
            <a:endParaRPr lang="zh-CN" altLang="en-US" sz="2800" dirty="0"/>
          </a:p>
          <a:p>
            <a:r>
              <a:rPr lang="zh-CN" altLang="en-US" sz="2800" dirty="0"/>
              <a:t>车辆租赁</a:t>
            </a:r>
            <a:endParaRPr lang="zh-CN" altLang="en-US" sz="2800" dirty="0"/>
          </a:p>
          <a:p>
            <a:r>
              <a:rPr lang="zh-CN" altLang="en-US" sz="2800" dirty="0"/>
              <a:t>新车买卖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</a:t>
            </a:r>
            <a:endParaRPr lang="zh-CN" altLang="en-US"/>
          </a:p>
        </p:txBody>
      </p:sp>
      <p:pic>
        <p:nvPicPr>
          <p:cNvPr id="3" name="图片 2" descr="LBIK}F_$AU]0]EMGEWU%P$T"/>
          <p:cNvPicPr>
            <a:picLocks noChangeAspect="1"/>
          </p:cNvPicPr>
          <p:nvPr/>
        </p:nvPicPr>
        <p:blipFill>
          <a:blip r:embed="rId1"/>
          <a:srcRect r="559" b="1584"/>
          <a:stretch>
            <a:fillRect/>
          </a:stretch>
        </p:blipFill>
        <p:spPr>
          <a:xfrm>
            <a:off x="1599565" y="1773555"/>
            <a:ext cx="7639685" cy="4339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注册</a:t>
            </a:r>
            <a:endParaRPr lang="zh-CN" altLang="en-US"/>
          </a:p>
        </p:txBody>
      </p:sp>
      <p:pic>
        <p:nvPicPr>
          <p:cNvPr id="4" name="图片 3" descr="@YZN62HU4MRK2)SHLXN761N"/>
          <p:cNvPicPr>
            <a:picLocks noChangeAspect="1"/>
          </p:cNvPicPr>
          <p:nvPr/>
        </p:nvPicPr>
        <p:blipFill>
          <a:blip r:embed="rId1"/>
          <a:srcRect l="16922" t="7717" r="17459" b="5249"/>
          <a:stretch>
            <a:fillRect/>
          </a:stretch>
        </p:blipFill>
        <p:spPr>
          <a:xfrm>
            <a:off x="2232025" y="1144270"/>
            <a:ext cx="6394450" cy="457009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596</Words>
  <Application>WPS 演示</Application>
  <PresentationFormat>宽屏</PresentationFormat>
  <Paragraphs>95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宋体</vt:lpstr>
      <vt:lpstr>Wingdings</vt:lpstr>
      <vt:lpstr>Wingdings 3</vt:lpstr>
      <vt:lpstr>Arial</vt:lpstr>
      <vt:lpstr>Century Gothic</vt:lpstr>
      <vt:lpstr>微软雅黑</vt:lpstr>
      <vt:lpstr>Arial Unicode MS</vt:lpstr>
      <vt:lpstr>Calibri</vt:lpstr>
      <vt:lpstr>Ion Boardroom</vt:lpstr>
      <vt:lpstr>目录</vt:lpstr>
      <vt:lpstr>项目命题</vt:lpstr>
      <vt:lpstr>开发团队</vt:lpstr>
      <vt:lpstr>PowerPoint 演示文稿</vt:lpstr>
      <vt:lpstr>项目实现技术</vt:lpstr>
      <vt:lpstr>开发遇到的问题</vt:lpstr>
      <vt:lpstr>主要功能</vt:lpstr>
      <vt:lpstr>登录</vt:lpstr>
      <vt:lpstr>注册</vt:lpstr>
      <vt:lpstr>首页</vt:lpstr>
      <vt:lpstr>PowerPoint 演示文稿</vt:lpstr>
      <vt:lpstr>卖方首页</vt:lpstr>
      <vt:lpstr>卖家操作页面</vt:lpstr>
      <vt:lpstr>新车出售</vt:lpstr>
      <vt:lpstr>PowerPoint 演示文稿</vt:lpstr>
      <vt:lpstr>地图</vt:lpstr>
      <vt:lpstr>PowerPoint 演示文稿</vt:lpstr>
      <vt:lpstr>新车买卖</vt:lpstr>
      <vt:lpstr>二手车</vt:lpstr>
      <vt:lpstr>二手车条件筛选</vt:lpstr>
      <vt:lpstr>租车页面</vt:lpstr>
      <vt:lpstr>PowerPoint 演示文稿</vt:lpstr>
      <vt:lpstr>车辆详情</vt:lpstr>
      <vt:lpstr>项目开发学习成果</vt:lpstr>
      <vt:lpstr>项目未来愿景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project on</dc:title>
  <dc:creator>Shahnawaz</dc:creator>
  <cp:lastModifiedBy>Kc</cp:lastModifiedBy>
  <cp:revision>36</cp:revision>
  <dcterms:created xsi:type="dcterms:W3CDTF">2016-12-16T07:43:00Z</dcterms:created>
  <dcterms:modified xsi:type="dcterms:W3CDTF">2019-01-08T14:01:13Z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